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79" r:id="rId3"/>
    <p:sldId id="280" r:id="rId4"/>
    <p:sldId id="281" r:id="rId5"/>
    <p:sldId id="283" r:id="rId6"/>
    <p:sldId id="284" r:id="rId7"/>
    <p:sldId id="282" r:id="rId8"/>
    <p:sldId id="294" r:id="rId9"/>
    <p:sldId id="295" r:id="rId10"/>
    <p:sldId id="296" r:id="rId11"/>
    <p:sldId id="297" r:id="rId12"/>
    <p:sldId id="298" r:id="rId13"/>
    <p:sldId id="299" r:id="rId14"/>
    <p:sldId id="300"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76"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09" autoAdjust="0"/>
  </p:normalViewPr>
  <p:slideViewPr>
    <p:cSldViewPr snapToGrid="0" snapToObjects="1">
      <p:cViewPr varScale="1">
        <p:scale>
          <a:sx n="96" d="100"/>
          <a:sy n="96" d="100"/>
        </p:scale>
        <p:origin x="86" y="130"/>
      </p:cViewPr>
      <p:guideLst>
        <p:guide/>
        <p:guide pos="456"/>
        <p:guide orient="horz" pos="2616"/>
        <p:guide orient="horz" pos="3264"/>
        <p:guide pos="6912"/>
        <p:guide orient="horz" pos="2136"/>
        <p:guide orient="horz" pos="4008"/>
        <p:guide orient="horz" pos="1152"/>
        <p:guide orient="horz" pos="2376"/>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51933428369E-2"/>
          <c:y val="2.8273160772929011E-3"/>
          <c:w val="0.93716586935650903"/>
          <c:h val="0.81879895914298262"/>
        </c:manualLayout>
      </c:layout>
      <c:barChart>
        <c:barDir val="bar"/>
        <c:grouping val="clustered"/>
        <c:varyColors val="0"/>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sz="1197" b="0" i="0" u="none" strike="noStrike" kern="1200" cap="small" baseline="0">
                <a:solidFill>
                  <a:schemeClr val="tx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small" baseline="0">
                <a:solidFill>
                  <a:schemeClr val="tx1">
                    <a:lumMod val="65000"/>
                    <a:lumOff val="35000"/>
                  </a:schemeClr>
                </a:solidFill>
                <a:latin typeface="+mn-lt"/>
                <a:ea typeface="+mn-ea"/>
                <a:cs typeface="+mn-cs"/>
              </a:defRPr>
            </a:pPr>
            <a:endParaRPr lang="en-US"/>
          </a:p>
        </c:txPr>
        <c:crossAx val="11117050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cap="small"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cap="small" baseline="0"/>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9.png"/></Relationships>
</file>

<file path=ppt/drawings/drawing1.xml><?xml version="1.0" encoding="utf-8"?>
<c:userShapes xmlns:c="http://schemas.openxmlformats.org/drawingml/2006/chart">
  <cdr:relSizeAnchor xmlns:cdr="http://schemas.openxmlformats.org/drawingml/2006/chartDrawing">
    <cdr:from>
      <cdr:x>0.14499</cdr:x>
      <cdr:y>0.08494</cdr:y>
    </cdr:from>
    <cdr:to>
      <cdr:x>0.90793</cdr:x>
      <cdr:y>0.81108</cdr:y>
    </cdr:to>
    <cdr:pic>
      <cdr:nvPicPr>
        <cdr:cNvPr id="3" name="Picture 2">
          <a:extLst xmlns:a="http://schemas.openxmlformats.org/drawingml/2006/main">
            <a:ext uri="{FF2B5EF4-FFF2-40B4-BE49-F238E27FC236}">
              <a16:creationId xmlns:a16="http://schemas.microsoft.com/office/drawing/2014/main" id="{AF32D18E-30F9-7AB9-C514-588E2E37844D}"/>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srcRect xmlns:a="http://schemas.openxmlformats.org/drawingml/2006/main" l="6470" t="20096" r="17237" b="7290"/>
        <a:stretch xmlns:a="http://schemas.openxmlformats.org/drawingml/2006/main"/>
      </cdr:blipFill>
      <cdr:spPr>
        <a:xfrm xmlns:a="http://schemas.openxmlformats.org/drawingml/2006/main">
          <a:off x="1600200" y="399950"/>
          <a:ext cx="8420431" cy="3419061"/>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mailto:adityaraj7478444@gmail.com"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910177" y="696137"/>
            <a:ext cx="6257677" cy="1225296"/>
          </a:xfrm>
        </p:spPr>
        <p:txBody>
          <a:bodyPr/>
          <a:lstStyle/>
          <a:p>
            <a:r>
              <a:rPr lang="en-IN" sz="3200" b="1" i="0" dirty="0">
                <a:effectLst/>
                <a:latin typeface="DM Sans" panose="020B0604020202020204" pitchFamily="2" charset="0"/>
              </a:rPr>
              <a:t>Exploratory Data Analysis</a:t>
            </a:r>
            <a:br>
              <a:rPr lang="en-IN" sz="2400" b="1" i="0" dirty="0">
                <a:effectLst/>
                <a:latin typeface="DM Sans" panose="020B0604020202020204" pitchFamily="2" charset="0"/>
              </a:rPr>
            </a:br>
            <a:r>
              <a:rPr lang="en-IN" sz="2400" b="1" i="0" dirty="0">
                <a:effectLst/>
                <a:latin typeface="DM Sans" panose="020B0604020202020204" pitchFamily="2" charset="0"/>
              </a:rPr>
              <a:t>on</a:t>
            </a:r>
            <a:br>
              <a:rPr lang="en-IN" sz="900" b="1" i="0" dirty="0">
                <a:effectLst/>
                <a:latin typeface="DM Sans" panose="020B0604020202020204" pitchFamily="2" charset="0"/>
              </a:rPr>
            </a:br>
            <a:r>
              <a:rPr lang="en-IN" sz="1800" b="1" i="0" u="none" strike="noStrike" dirty="0">
                <a:solidFill>
                  <a:srgbClr val="FF0000"/>
                </a:solidFill>
                <a:effectLst/>
                <a:latin typeface="Arial" panose="020B0604020202020204" pitchFamily="34" charset="0"/>
              </a:rPr>
              <a:t>Global</a:t>
            </a:r>
            <a:r>
              <a:rPr lang="en-IN" sz="1800" b="1" i="0" u="none" strike="noStrike" dirty="0">
                <a:solidFill>
                  <a:srgbClr val="000000"/>
                </a:solidFill>
                <a:effectLst/>
                <a:latin typeface="Arial" panose="020B0604020202020204" pitchFamily="34" charset="0"/>
              </a:rPr>
              <a:t> </a:t>
            </a:r>
            <a:r>
              <a:rPr lang="en-IN" sz="1800" b="1" i="0" u="none" strike="noStrike" dirty="0">
                <a:solidFill>
                  <a:srgbClr val="FF0000"/>
                </a:solidFill>
                <a:effectLst/>
                <a:latin typeface="Arial" panose="020B0604020202020204" pitchFamily="34" charset="0"/>
              </a:rPr>
              <a:t>Terrorism dataset</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By:- ADITYA RAJ</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21BB-7A32-E211-7D4F-77A34274D8D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8261A79-4CB4-793B-4C70-A340EA965981}"/>
              </a:ext>
            </a:extLst>
          </p:cNvPr>
          <p:cNvSpPr>
            <a:spLocks noGrp="1"/>
          </p:cNvSpPr>
          <p:nvPr>
            <p:ph type="body" sz="quarter" idx="15"/>
          </p:nvPr>
        </p:nvSpPr>
        <p:spPr/>
        <p:txBody>
          <a:bodyPr/>
          <a:lstStyle/>
          <a:p>
            <a:endParaRPr lang="en-IN"/>
          </a:p>
        </p:txBody>
      </p:sp>
      <p:sp>
        <p:nvSpPr>
          <p:cNvPr id="4" name="Text Placeholder 3">
            <a:extLst>
              <a:ext uri="{FF2B5EF4-FFF2-40B4-BE49-F238E27FC236}">
                <a16:creationId xmlns:a16="http://schemas.microsoft.com/office/drawing/2014/main" id="{DEA1C6AD-7EE4-E372-0C62-582486037276}"/>
              </a:ext>
            </a:extLst>
          </p:cNvPr>
          <p:cNvSpPr>
            <a:spLocks noGrp="1"/>
          </p:cNvSpPr>
          <p:nvPr>
            <p:ph type="body" sz="quarter" idx="13"/>
          </p:nvPr>
        </p:nvSpPr>
        <p:spPr/>
        <p:txBody>
          <a:bodyPr/>
          <a:lstStyle/>
          <a:p>
            <a:endParaRPr lang="en-IN"/>
          </a:p>
        </p:txBody>
      </p:sp>
      <p:sp>
        <p:nvSpPr>
          <p:cNvPr id="5" name="Text Placeholder 4">
            <a:extLst>
              <a:ext uri="{FF2B5EF4-FFF2-40B4-BE49-F238E27FC236}">
                <a16:creationId xmlns:a16="http://schemas.microsoft.com/office/drawing/2014/main" id="{93169070-C315-2A5C-A347-97824737785C}"/>
              </a:ext>
            </a:extLst>
          </p:cNvPr>
          <p:cNvSpPr>
            <a:spLocks noGrp="1"/>
          </p:cNvSpPr>
          <p:nvPr>
            <p:ph type="body" sz="quarter" idx="14"/>
          </p:nvPr>
        </p:nvSpPr>
        <p:spPr/>
        <p:txBody>
          <a:bodyPr/>
          <a:lstStyle/>
          <a:p>
            <a:endParaRPr lang="en-IN"/>
          </a:p>
        </p:txBody>
      </p:sp>
      <p:sp>
        <p:nvSpPr>
          <p:cNvPr id="6" name="Slide Number Placeholder 5">
            <a:extLst>
              <a:ext uri="{FF2B5EF4-FFF2-40B4-BE49-F238E27FC236}">
                <a16:creationId xmlns:a16="http://schemas.microsoft.com/office/drawing/2014/main" id="{3AA0985D-B6D6-FA11-8931-A74E123C45A9}"/>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8" name="Picture 7">
            <a:extLst>
              <a:ext uri="{FF2B5EF4-FFF2-40B4-BE49-F238E27FC236}">
                <a16:creationId xmlns:a16="http://schemas.microsoft.com/office/drawing/2014/main" id="{DA4B3371-FCB7-EF61-64E4-7F9FE8AC5ABD}"/>
              </a:ext>
            </a:extLst>
          </p:cNvPr>
          <p:cNvPicPr>
            <a:picLocks noChangeAspect="1"/>
          </p:cNvPicPr>
          <p:nvPr/>
        </p:nvPicPr>
        <p:blipFill rotWithShape="1">
          <a:blip r:embed="rId2"/>
          <a:srcRect l="4435" t="18782" r="42348" b="10029"/>
          <a:stretch/>
        </p:blipFill>
        <p:spPr>
          <a:xfrm>
            <a:off x="2514600" y="1524000"/>
            <a:ext cx="8348870" cy="5377402"/>
          </a:xfrm>
          <a:prstGeom prst="rect">
            <a:avLst/>
          </a:prstGeom>
        </p:spPr>
      </p:pic>
      <p:sp>
        <p:nvSpPr>
          <p:cNvPr id="9" name="TextBox 8">
            <a:extLst>
              <a:ext uri="{FF2B5EF4-FFF2-40B4-BE49-F238E27FC236}">
                <a16:creationId xmlns:a16="http://schemas.microsoft.com/office/drawing/2014/main" id="{1576C740-05ED-2590-6B3C-94FEC02C3068}"/>
              </a:ext>
            </a:extLst>
          </p:cNvPr>
          <p:cNvSpPr txBox="1"/>
          <p:nvPr/>
        </p:nvSpPr>
        <p:spPr>
          <a:xfrm>
            <a:off x="259079" y="137160"/>
            <a:ext cx="8694089" cy="461665"/>
          </a:xfrm>
          <a:prstGeom prst="rect">
            <a:avLst/>
          </a:prstGeom>
          <a:noFill/>
        </p:spPr>
        <p:txBody>
          <a:bodyPr wrap="square" rtlCol="0">
            <a:spAutoFit/>
          </a:bodyPr>
          <a:lstStyle/>
          <a:p>
            <a:r>
              <a:rPr lang="en-US" sz="2400" b="1" u="sng" dirty="0"/>
              <a:t>Which area and region have highest amount of attacks</a:t>
            </a:r>
            <a:endParaRPr lang="en-IN" sz="2400" b="1" u="sng" dirty="0"/>
          </a:p>
        </p:txBody>
      </p:sp>
    </p:spTree>
    <p:extLst>
      <p:ext uri="{BB962C8B-B14F-4D97-AF65-F5344CB8AC3E}">
        <p14:creationId xmlns:p14="http://schemas.microsoft.com/office/powerpoint/2010/main" val="2394412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F6996-AC62-4076-3F70-0907F97F24C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02CC823-0EFC-8D92-09C6-B30B14B46022}"/>
              </a:ext>
            </a:extLst>
          </p:cNvPr>
          <p:cNvSpPr>
            <a:spLocks noGrp="1"/>
          </p:cNvSpPr>
          <p:nvPr>
            <p:ph type="body" sz="quarter" idx="15"/>
          </p:nvPr>
        </p:nvSpPr>
        <p:spPr/>
        <p:txBody>
          <a:bodyPr/>
          <a:lstStyle/>
          <a:p>
            <a:endParaRPr lang="en-IN"/>
          </a:p>
        </p:txBody>
      </p:sp>
      <p:sp>
        <p:nvSpPr>
          <p:cNvPr id="4" name="Text Placeholder 3">
            <a:extLst>
              <a:ext uri="{FF2B5EF4-FFF2-40B4-BE49-F238E27FC236}">
                <a16:creationId xmlns:a16="http://schemas.microsoft.com/office/drawing/2014/main" id="{7B612BF6-A4F1-AA42-1C19-09D44B92F08B}"/>
              </a:ext>
            </a:extLst>
          </p:cNvPr>
          <p:cNvSpPr>
            <a:spLocks noGrp="1"/>
          </p:cNvSpPr>
          <p:nvPr>
            <p:ph type="body" sz="quarter" idx="13"/>
          </p:nvPr>
        </p:nvSpPr>
        <p:spPr/>
        <p:txBody>
          <a:bodyPr/>
          <a:lstStyle/>
          <a:p>
            <a:endParaRPr lang="en-IN"/>
          </a:p>
        </p:txBody>
      </p:sp>
      <p:sp>
        <p:nvSpPr>
          <p:cNvPr id="5" name="Text Placeholder 4">
            <a:extLst>
              <a:ext uri="{FF2B5EF4-FFF2-40B4-BE49-F238E27FC236}">
                <a16:creationId xmlns:a16="http://schemas.microsoft.com/office/drawing/2014/main" id="{D6BAC8FC-3F76-259A-F4B2-789B8CC7EA6F}"/>
              </a:ext>
            </a:extLst>
          </p:cNvPr>
          <p:cNvSpPr>
            <a:spLocks noGrp="1"/>
          </p:cNvSpPr>
          <p:nvPr>
            <p:ph type="body" sz="quarter" idx="14"/>
          </p:nvPr>
        </p:nvSpPr>
        <p:spPr/>
        <p:txBody>
          <a:bodyPr/>
          <a:lstStyle/>
          <a:p>
            <a:endParaRPr lang="en-IN"/>
          </a:p>
        </p:txBody>
      </p:sp>
      <p:sp>
        <p:nvSpPr>
          <p:cNvPr id="6" name="Slide Number Placeholder 5">
            <a:extLst>
              <a:ext uri="{FF2B5EF4-FFF2-40B4-BE49-F238E27FC236}">
                <a16:creationId xmlns:a16="http://schemas.microsoft.com/office/drawing/2014/main" id="{7AEDC8B6-8F67-3D76-7E27-FA51CA169D3B}"/>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10" name="Picture 9">
            <a:extLst>
              <a:ext uri="{FF2B5EF4-FFF2-40B4-BE49-F238E27FC236}">
                <a16:creationId xmlns:a16="http://schemas.microsoft.com/office/drawing/2014/main" id="{F739CB6B-B9E3-9E1B-3D5D-ED2B288326AE}"/>
              </a:ext>
            </a:extLst>
          </p:cNvPr>
          <p:cNvPicPr>
            <a:picLocks noChangeAspect="1"/>
          </p:cNvPicPr>
          <p:nvPr/>
        </p:nvPicPr>
        <p:blipFill rotWithShape="1">
          <a:blip r:embed="rId2"/>
          <a:srcRect l="5194" t="35713" r="48431" b="18605"/>
          <a:stretch/>
        </p:blipFill>
        <p:spPr>
          <a:xfrm>
            <a:off x="789432" y="986294"/>
            <a:ext cx="11322658" cy="5625216"/>
          </a:xfrm>
          <a:prstGeom prst="rect">
            <a:avLst/>
          </a:prstGeom>
        </p:spPr>
      </p:pic>
      <p:sp>
        <p:nvSpPr>
          <p:cNvPr id="11" name="TextBox 10">
            <a:extLst>
              <a:ext uri="{FF2B5EF4-FFF2-40B4-BE49-F238E27FC236}">
                <a16:creationId xmlns:a16="http://schemas.microsoft.com/office/drawing/2014/main" id="{8B5796F9-E137-7B14-CCDC-659BFE4EFBB7}"/>
              </a:ext>
            </a:extLst>
          </p:cNvPr>
          <p:cNvSpPr txBox="1"/>
          <p:nvPr/>
        </p:nvSpPr>
        <p:spPr>
          <a:xfrm>
            <a:off x="254442" y="246490"/>
            <a:ext cx="5841558" cy="369332"/>
          </a:xfrm>
          <a:prstGeom prst="rect">
            <a:avLst/>
          </a:prstGeom>
          <a:noFill/>
        </p:spPr>
        <p:txBody>
          <a:bodyPr wrap="square" rtlCol="0">
            <a:spAutoFit/>
          </a:bodyPr>
          <a:lstStyle/>
          <a:p>
            <a:r>
              <a:rPr lang="en-US" b="1" u="sng" dirty="0"/>
              <a:t>Checking target for the attacks</a:t>
            </a:r>
            <a:endParaRPr lang="en-IN" b="1" u="sng" dirty="0"/>
          </a:p>
        </p:txBody>
      </p:sp>
    </p:spTree>
    <p:extLst>
      <p:ext uri="{BB962C8B-B14F-4D97-AF65-F5344CB8AC3E}">
        <p14:creationId xmlns:p14="http://schemas.microsoft.com/office/powerpoint/2010/main" val="1234190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C3B4-AD21-E0E1-037D-B473CB8538D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63C114E-E711-5849-8200-EFEC681B8543}"/>
              </a:ext>
            </a:extLst>
          </p:cNvPr>
          <p:cNvSpPr>
            <a:spLocks noGrp="1"/>
          </p:cNvSpPr>
          <p:nvPr>
            <p:ph type="body" sz="quarter" idx="15"/>
          </p:nvPr>
        </p:nvSpPr>
        <p:spPr/>
        <p:txBody>
          <a:bodyPr/>
          <a:lstStyle/>
          <a:p>
            <a:endParaRPr lang="en-IN"/>
          </a:p>
        </p:txBody>
      </p:sp>
      <p:sp>
        <p:nvSpPr>
          <p:cNvPr id="4" name="Text Placeholder 3">
            <a:extLst>
              <a:ext uri="{FF2B5EF4-FFF2-40B4-BE49-F238E27FC236}">
                <a16:creationId xmlns:a16="http://schemas.microsoft.com/office/drawing/2014/main" id="{82ADD1CA-D529-A594-7161-C9EBB5EFD195}"/>
              </a:ext>
            </a:extLst>
          </p:cNvPr>
          <p:cNvSpPr>
            <a:spLocks noGrp="1"/>
          </p:cNvSpPr>
          <p:nvPr>
            <p:ph type="body" sz="quarter" idx="13"/>
          </p:nvPr>
        </p:nvSpPr>
        <p:spPr/>
        <p:txBody>
          <a:bodyPr/>
          <a:lstStyle/>
          <a:p>
            <a:endParaRPr lang="en-IN"/>
          </a:p>
        </p:txBody>
      </p:sp>
      <p:sp>
        <p:nvSpPr>
          <p:cNvPr id="5" name="Text Placeholder 4">
            <a:extLst>
              <a:ext uri="{FF2B5EF4-FFF2-40B4-BE49-F238E27FC236}">
                <a16:creationId xmlns:a16="http://schemas.microsoft.com/office/drawing/2014/main" id="{7C8AA868-4322-C945-73B4-558E128036AC}"/>
              </a:ext>
            </a:extLst>
          </p:cNvPr>
          <p:cNvSpPr>
            <a:spLocks noGrp="1"/>
          </p:cNvSpPr>
          <p:nvPr>
            <p:ph type="body" sz="quarter" idx="14"/>
          </p:nvPr>
        </p:nvSpPr>
        <p:spPr/>
        <p:txBody>
          <a:bodyPr/>
          <a:lstStyle/>
          <a:p>
            <a:endParaRPr lang="en-IN"/>
          </a:p>
        </p:txBody>
      </p:sp>
      <p:sp>
        <p:nvSpPr>
          <p:cNvPr id="6" name="Slide Number Placeholder 5">
            <a:extLst>
              <a:ext uri="{FF2B5EF4-FFF2-40B4-BE49-F238E27FC236}">
                <a16:creationId xmlns:a16="http://schemas.microsoft.com/office/drawing/2014/main" id="{502E181D-DA24-032F-CB9D-76F9F423F5B1}"/>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8" name="Picture 7">
            <a:extLst>
              <a:ext uri="{FF2B5EF4-FFF2-40B4-BE49-F238E27FC236}">
                <a16:creationId xmlns:a16="http://schemas.microsoft.com/office/drawing/2014/main" id="{39F26577-DECF-5BFD-04B4-4951D1D6445C}"/>
              </a:ext>
            </a:extLst>
          </p:cNvPr>
          <p:cNvPicPr>
            <a:picLocks noChangeAspect="1"/>
          </p:cNvPicPr>
          <p:nvPr/>
        </p:nvPicPr>
        <p:blipFill rotWithShape="1">
          <a:blip r:embed="rId2"/>
          <a:srcRect l="4239" t="18782" r="52979" b="27188"/>
          <a:stretch/>
        </p:blipFill>
        <p:spPr>
          <a:xfrm>
            <a:off x="2510293" y="1367955"/>
            <a:ext cx="9517712" cy="5569890"/>
          </a:xfrm>
          <a:prstGeom prst="rect">
            <a:avLst/>
          </a:prstGeom>
        </p:spPr>
      </p:pic>
      <p:sp>
        <p:nvSpPr>
          <p:cNvPr id="9" name="TextBox 8">
            <a:extLst>
              <a:ext uri="{FF2B5EF4-FFF2-40B4-BE49-F238E27FC236}">
                <a16:creationId xmlns:a16="http://schemas.microsoft.com/office/drawing/2014/main" id="{73226D20-2EE1-2DE3-A90D-127F7FC8E3C4}"/>
              </a:ext>
            </a:extLst>
          </p:cNvPr>
          <p:cNvSpPr txBox="1"/>
          <p:nvPr/>
        </p:nvSpPr>
        <p:spPr>
          <a:xfrm>
            <a:off x="85476" y="352812"/>
            <a:ext cx="3967701" cy="461665"/>
          </a:xfrm>
          <a:prstGeom prst="rect">
            <a:avLst/>
          </a:prstGeom>
          <a:noFill/>
        </p:spPr>
        <p:txBody>
          <a:bodyPr wrap="square" rtlCol="0">
            <a:spAutoFit/>
          </a:bodyPr>
          <a:lstStyle/>
          <a:p>
            <a:r>
              <a:rPr lang="en-US" sz="2400" b="1" u="sng" dirty="0" err="1"/>
              <a:t>Yearwise</a:t>
            </a:r>
            <a:r>
              <a:rPr lang="en-US" sz="2400" b="1" u="sng" dirty="0"/>
              <a:t> active gangs</a:t>
            </a:r>
            <a:endParaRPr lang="en-IN" sz="2400" b="1" u="sng" dirty="0"/>
          </a:p>
        </p:txBody>
      </p:sp>
    </p:spTree>
    <p:extLst>
      <p:ext uri="{BB962C8B-B14F-4D97-AF65-F5344CB8AC3E}">
        <p14:creationId xmlns:p14="http://schemas.microsoft.com/office/powerpoint/2010/main" val="3512578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10E72-9A5A-FA6A-2A52-7B84330F28A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6466492-1F3B-1CBE-3261-EB3BE2AEDEB1}"/>
              </a:ext>
            </a:extLst>
          </p:cNvPr>
          <p:cNvSpPr>
            <a:spLocks noGrp="1"/>
          </p:cNvSpPr>
          <p:nvPr>
            <p:ph type="body" sz="quarter" idx="15"/>
          </p:nvPr>
        </p:nvSpPr>
        <p:spPr/>
        <p:txBody>
          <a:bodyPr/>
          <a:lstStyle/>
          <a:p>
            <a:endParaRPr lang="en-IN"/>
          </a:p>
        </p:txBody>
      </p:sp>
      <p:sp>
        <p:nvSpPr>
          <p:cNvPr id="4" name="Text Placeholder 3">
            <a:extLst>
              <a:ext uri="{FF2B5EF4-FFF2-40B4-BE49-F238E27FC236}">
                <a16:creationId xmlns:a16="http://schemas.microsoft.com/office/drawing/2014/main" id="{86EAF479-A485-C5B2-3EA2-B986733E839F}"/>
              </a:ext>
            </a:extLst>
          </p:cNvPr>
          <p:cNvSpPr>
            <a:spLocks noGrp="1"/>
          </p:cNvSpPr>
          <p:nvPr>
            <p:ph type="body" sz="quarter" idx="13"/>
          </p:nvPr>
        </p:nvSpPr>
        <p:spPr/>
        <p:txBody>
          <a:bodyPr/>
          <a:lstStyle/>
          <a:p>
            <a:endParaRPr lang="en-IN"/>
          </a:p>
        </p:txBody>
      </p:sp>
      <p:sp>
        <p:nvSpPr>
          <p:cNvPr id="5" name="Text Placeholder 4">
            <a:extLst>
              <a:ext uri="{FF2B5EF4-FFF2-40B4-BE49-F238E27FC236}">
                <a16:creationId xmlns:a16="http://schemas.microsoft.com/office/drawing/2014/main" id="{4E8D59E8-4486-D0FF-F60C-65E5BF6B81A2}"/>
              </a:ext>
            </a:extLst>
          </p:cNvPr>
          <p:cNvSpPr>
            <a:spLocks noGrp="1"/>
          </p:cNvSpPr>
          <p:nvPr>
            <p:ph type="body" sz="quarter" idx="14"/>
          </p:nvPr>
        </p:nvSpPr>
        <p:spPr/>
        <p:txBody>
          <a:bodyPr/>
          <a:lstStyle/>
          <a:p>
            <a:endParaRPr lang="en-IN"/>
          </a:p>
        </p:txBody>
      </p:sp>
      <p:sp>
        <p:nvSpPr>
          <p:cNvPr id="6" name="Slide Number Placeholder 5">
            <a:extLst>
              <a:ext uri="{FF2B5EF4-FFF2-40B4-BE49-F238E27FC236}">
                <a16:creationId xmlns:a16="http://schemas.microsoft.com/office/drawing/2014/main" id="{69D6418F-D998-C7B3-3741-023C71AED860}"/>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8" name="Picture 7">
            <a:extLst>
              <a:ext uri="{FF2B5EF4-FFF2-40B4-BE49-F238E27FC236}">
                <a16:creationId xmlns:a16="http://schemas.microsoft.com/office/drawing/2014/main" id="{4D8AA54C-C582-73F2-493D-2578120F335A}"/>
              </a:ext>
            </a:extLst>
          </p:cNvPr>
          <p:cNvPicPr>
            <a:picLocks noChangeAspect="1"/>
          </p:cNvPicPr>
          <p:nvPr/>
        </p:nvPicPr>
        <p:blipFill rotWithShape="1">
          <a:blip r:embed="rId2"/>
          <a:srcRect l="6475" t="30029" r="47043" b="33102"/>
          <a:stretch/>
        </p:blipFill>
        <p:spPr>
          <a:xfrm>
            <a:off x="630406" y="2210463"/>
            <a:ext cx="11662311" cy="4556097"/>
          </a:xfrm>
          <a:prstGeom prst="rect">
            <a:avLst/>
          </a:prstGeom>
        </p:spPr>
      </p:pic>
      <p:sp>
        <p:nvSpPr>
          <p:cNvPr id="9" name="TextBox 8">
            <a:extLst>
              <a:ext uri="{FF2B5EF4-FFF2-40B4-BE49-F238E27FC236}">
                <a16:creationId xmlns:a16="http://schemas.microsoft.com/office/drawing/2014/main" id="{902ABB02-E2EE-0923-CCA0-8BB241FFC5D4}"/>
              </a:ext>
            </a:extLst>
          </p:cNvPr>
          <p:cNvSpPr txBox="1"/>
          <p:nvPr/>
        </p:nvSpPr>
        <p:spPr>
          <a:xfrm>
            <a:off x="2068996" y="1292492"/>
            <a:ext cx="7570304" cy="369332"/>
          </a:xfrm>
          <a:prstGeom prst="rect">
            <a:avLst/>
          </a:prstGeom>
          <a:noFill/>
        </p:spPr>
        <p:txBody>
          <a:bodyPr wrap="square" rtlCol="0">
            <a:spAutoFit/>
          </a:bodyPr>
          <a:lstStyle/>
          <a:p>
            <a:r>
              <a:rPr lang="en-US" b="1" u="sng" dirty="0"/>
              <a:t>10 COUNTRIES WHICH ARE HAVING MOST NUMBER OF ATTACKS</a:t>
            </a:r>
            <a:endParaRPr lang="en-IN" b="1" u="sng" dirty="0"/>
          </a:p>
        </p:txBody>
      </p:sp>
    </p:spTree>
    <p:extLst>
      <p:ext uri="{BB962C8B-B14F-4D97-AF65-F5344CB8AC3E}">
        <p14:creationId xmlns:p14="http://schemas.microsoft.com/office/powerpoint/2010/main" val="3509124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FED9-8976-9604-E50C-75696C045618}"/>
              </a:ext>
            </a:extLst>
          </p:cNvPr>
          <p:cNvSpPr>
            <a:spLocks noGrp="1"/>
          </p:cNvSpPr>
          <p:nvPr>
            <p:ph type="title"/>
          </p:nvPr>
        </p:nvSpPr>
        <p:spPr>
          <a:xfrm>
            <a:off x="182880" y="356616"/>
            <a:ext cx="7013448" cy="1627632"/>
          </a:xfrm>
        </p:spPr>
        <p:txBody>
          <a:bodyPr/>
          <a:lstStyle/>
          <a:p>
            <a:r>
              <a:rPr lang="en-US" sz="4000" dirty="0"/>
              <a:t>CONCLUSION</a:t>
            </a:r>
            <a:endParaRPr lang="en-IN" sz="4000" dirty="0"/>
          </a:p>
        </p:txBody>
      </p:sp>
      <p:sp>
        <p:nvSpPr>
          <p:cNvPr id="3" name="Text Placeholder 2">
            <a:extLst>
              <a:ext uri="{FF2B5EF4-FFF2-40B4-BE49-F238E27FC236}">
                <a16:creationId xmlns:a16="http://schemas.microsoft.com/office/drawing/2014/main" id="{26967DA6-AAE3-6B69-DC9C-095BE5CE8C63}"/>
              </a:ext>
            </a:extLst>
          </p:cNvPr>
          <p:cNvSpPr>
            <a:spLocks noGrp="1"/>
          </p:cNvSpPr>
          <p:nvPr>
            <p:ph type="body" sz="quarter" idx="15"/>
          </p:nvPr>
        </p:nvSpPr>
        <p:spPr>
          <a:xfrm>
            <a:off x="5553670" y="1589996"/>
            <a:ext cx="4648862" cy="1627632"/>
          </a:xfrm>
        </p:spPr>
        <p:txBody>
          <a:bodyPr/>
          <a:lstStyle/>
          <a:p>
            <a:pPr algn="l"/>
            <a:r>
              <a:rPr lang="en-US" sz="1100" b="1" i="0" dirty="0">
                <a:solidFill>
                  <a:srgbClr val="212121"/>
                </a:solidFill>
                <a:effectLst/>
                <a:latin typeface="Roboto" panose="02000000000000000000" pitchFamily="2" charset="0"/>
              </a:rPr>
              <a:t>These three groups has been more contagious.</a:t>
            </a:r>
            <a:endParaRPr lang="en-US" sz="1100" b="0" i="0" dirty="0">
              <a:solidFill>
                <a:srgbClr val="212121"/>
              </a:solidFill>
              <a:effectLst/>
              <a:latin typeface="Roboto" panose="02000000000000000000" pitchFamily="2" charset="0"/>
            </a:endParaRPr>
          </a:p>
          <a:p>
            <a:pPr algn="l">
              <a:buFont typeface="Arial" panose="020B0604020202020204" pitchFamily="34" charset="0"/>
              <a:buChar char="•"/>
            </a:pPr>
            <a:r>
              <a:rPr lang="en-US" sz="1100" b="0" i="0" dirty="0">
                <a:solidFill>
                  <a:srgbClr val="212121"/>
                </a:solidFill>
                <a:effectLst/>
                <a:latin typeface="Roboto" panose="02000000000000000000" pitchFamily="2" charset="0"/>
              </a:rPr>
              <a:t>Unknown 95399.0(number of kills).</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Islamic State of Iraq and the Levant (ISIL) 27174.0(number of kills).</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Taliban 25785.0(number of kills).</a:t>
            </a:r>
          </a:p>
          <a:p>
            <a:pPr algn="l"/>
            <a:r>
              <a:rPr lang="en-US" sz="1100" b="1" i="0" dirty="0">
                <a:solidFill>
                  <a:srgbClr val="212121"/>
                </a:solidFill>
                <a:effectLst/>
                <a:latin typeface="Roboto" panose="02000000000000000000" pitchFamily="2" charset="0"/>
              </a:rPr>
              <a:t>Most killing in year.</a:t>
            </a:r>
            <a:endParaRPr lang="en-US" sz="1100" b="0" i="0" dirty="0">
              <a:solidFill>
                <a:srgbClr val="212121"/>
              </a:solidFill>
              <a:effectLst/>
              <a:latin typeface="Roboto" panose="02000000000000000000" pitchFamily="2" charset="0"/>
            </a:endParaRPr>
          </a:p>
          <a:p>
            <a:pPr algn="l">
              <a:buFont typeface="Arial" panose="020B0604020202020204" pitchFamily="34" charset="0"/>
              <a:buChar char="•"/>
            </a:pPr>
            <a:r>
              <a:rPr lang="en-US" sz="1100" b="0" i="0" dirty="0">
                <a:solidFill>
                  <a:srgbClr val="212121"/>
                </a:solidFill>
                <a:effectLst/>
                <a:latin typeface="Roboto" panose="02000000000000000000" pitchFamily="2" charset="0"/>
              </a:rPr>
              <a:t>Analysis tells that we have in the year 2001 most killing with 1340 lives.</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Wounded were 8190 lives.</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Al- Qaeda terrorist group involved and it was in Hijacking of Airlines.</a:t>
            </a:r>
          </a:p>
          <a:p>
            <a:pPr algn="l"/>
            <a:r>
              <a:rPr lang="en-US" sz="1100" b="1" i="0" dirty="0">
                <a:solidFill>
                  <a:srgbClr val="212121"/>
                </a:solidFill>
                <a:effectLst/>
                <a:latin typeface="Roboto" panose="02000000000000000000" pitchFamily="2" charset="0"/>
              </a:rPr>
              <a:t>Few Observation about Al-Qaeda.</a:t>
            </a:r>
            <a:endParaRPr lang="en-US" sz="1100" b="0" i="0" dirty="0">
              <a:solidFill>
                <a:srgbClr val="212121"/>
              </a:solidFill>
              <a:effectLst/>
              <a:latin typeface="Roboto" panose="02000000000000000000" pitchFamily="2" charset="0"/>
            </a:endParaRPr>
          </a:p>
          <a:p>
            <a:pPr algn="l">
              <a:buFont typeface="Arial" panose="020B0604020202020204" pitchFamily="34" charset="0"/>
              <a:buChar char="•"/>
            </a:pPr>
            <a:r>
              <a:rPr lang="en-US" sz="1100" b="0" i="0" dirty="0" err="1">
                <a:solidFill>
                  <a:srgbClr val="212121"/>
                </a:solidFill>
                <a:effectLst/>
                <a:latin typeface="Roboto" panose="02000000000000000000" pitchFamily="2" charset="0"/>
              </a:rPr>
              <a:t>Al-qaida</a:t>
            </a:r>
            <a:r>
              <a:rPr lang="en-US" sz="1100" b="0" i="0" dirty="0">
                <a:solidFill>
                  <a:srgbClr val="212121"/>
                </a:solidFill>
                <a:effectLst/>
                <a:latin typeface="Roboto" panose="02000000000000000000" pitchFamily="2" charset="0"/>
              </a:rPr>
              <a:t> group have done most killings.</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Weapon used for killing is only two: 1)Explosives and 2)vehicle-borne explosive</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Year 2001 more than 1 attack by Al- Qaeda.</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Seems like USA and Al-Qaida were in war for some issue</a:t>
            </a:r>
          </a:p>
          <a:p>
            <a:pPr algn="l"/>
            <a:r>
              <a:rPr lang="en-US" sz="1100" b="1" i="0" dirty="0">
                <a:solidFill>
                  <a:srgbClr val="212121"/>
                </a:solidFill>
                <a:effectLst/>
                <a:latin typeface="Roboto" panose="02000000000000000000" pitchFamily="2" charset="0"/>
              </a:rPr>
              <a:t>Top active Terrorist group.</a:t>
            </a:r>
            <a:endParaRPr lang="en-US" sz="1100" b="0" i="0" dirty="0">
              <a:solidFill>
                <a:srgbClr val="212121"/>
              </a:solidFill>
              <a:effectLst/>
              <a:latin typeface="Roboto" panose="02000000000000000000" pitchFamily="2" charset="0"/>
            </a:endParaRPr>
          </a:p>
          <a:p>
            <a:pPr algn="l">
              <a:buFont typeface="Arial" panose="020B0604020202020204" pitchFamily="34" charset="0"/>
              <a:buChar char="•"/>
            </a:pPr>
            <a:r>
              <a:rPr lang="en-US" sz="1100" b="0" i="0" dirty="0">
                <a:solidFill>
                  <a:srgbClr val="212121"/>
                </a:solidFill>
                <a:effectLst/>
                <a:latin typeface="Roboto" panose="02000000000000000000" pitchFamily="2" charset="0"/>
              </a:rPr>
              <a:t>Most active gangs are </a:t>
            </a:r>
            <a:r>
              <a:rPr lang="en-US" sz="1100" b="0" i="0" dirty="0" err="1">
                <a:solidFill>
                  <a:srgbClr val="212121"/>
                </a:solidFill>
                <a:effectLst/>
                <a:latin typeface="Roboto" panose="02000000000000000000" pitchFamily="2" charset="0"/>
              </a:rPr>
              <a:t>Taliban,CPI-Maoist,ISIL</a:t>
            </a:r>
            <a:r>
              <a:rPr lang="en-US" sz="1100" b="0" i="0" dirty="0">
                <a:solidFill>
                  <a:srgbClr val="212121"/>
                </a:solidFill>
                <a:effectLst/>
                <a:latin typeface="Roboto" panose="02000000000000000000" pitchFamily="2" charset="0"/>
              </a:rPr>
              <a:t>.</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These gangs are using mostly Bombing/Explosion and Armed Assault.</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We can conclude that most attacks and most killings are performed by ISIL followed by </a:t>
            </a:r>
            <a:r>
              <a:rPr lang="en-US" sz="1100" b="0" i="0" dirty="0" err="1">
                <a:solidFill>
                  <a:srgbClr val="212121"/>
                </a:solidFill>
                <a:effectLst/>
                <a:latin typeface="Roboto" panose="02000000000000000000" pitchFamily="2" charset="0"/>
              </a:rPr>
              <a:t>Taiban</a:t>
            </a:r>
            <a:r>
              <a:rPr lang="en-US" sz="1100" b="0" i="0" dirty="0">
                <a:solidFill>
                  <a:srgbClr val="212121"/>
                </a:solidFill>
                <a:effectLst/>
                <a:latin typeface="Roboto" panose="02000000000000000000" pitchFamily="2" charset="0"/>
              </a:rPr>
              <a:t>.</a:t>
            </a:r>
          </a:p>
          <a:p>
            <a:endParaRPr lang="en-IN" sz="1100" dirty="0"/>
          </a:p>
        </p:txBody>
      </p:sp>
      <p:sp>
        <p:nvSpPr>
          <p:cNvPr id="4" name="Text Placeholder 3">
            <a:extLst>
              <a:ext uri="{FF2B5EF4-FFF2-40B4-BE49-F238E27FC236}">
                <a16:creationId xmlns:a16="http://schemas.microsoft.com/office/drawing/2014/main" id="{3ECF67A5-72E4-9D77-04C4-8833A47F2C90}"/>
              </a:ext>
            </a:extLst>
          </p:cNvPr>
          <p:cNvSpPr>
            <a:spLocks noGrp="1"/>
          </p:cNvSpPr>
          <p:nvPr>
            <p:ph type="body" sz="quarter" idx="13"/>
          </p:nvPr>
        </p:nvSpPr>
        <p:spPr>
          <a:xfrm>
            <a:off x="406908" y="1662684"/>
            <a:ext cx="4540194" cy="4838700"/>
          </a:xfrm>
        </p:spPr>
        <p:txBody>
          <a:bodyPr/>
          <a:lstStyle/>
          <a:p>
            <a:pPr algn="l"/>
            <a:r>
              <a:rPr lang="en-US" sz="1100" b="1" i="0" dirty="0">
                <a:solidFill>
                  <a:srgbClr val="212121"/>
                </a:solidFill>
                <a:effectLst/>
                <a:latin typeface="Roboto" panose="02000000000000000000" pitchFamily="2" charset="0"/>
              </a:rPr>
              <a:t>Most attacks</a:t>
            </a:r>
            <a:endParaRPr lang="en-US" sz="1100" b="0" i="0" dirty="0">
              <a:solidFill>
                <a:srgbClr val="212121"/>
              </a:solidFill>
              <a:effectLst/>
              <a:latin typeface="Roboto" panose="02000000000000000000" pitchFamily="2" charset="0"/>
            </a:endParaRPr>
          </a:p>
          <a:p>
            <a:pPr algn="l">
              <a:buFont typeface="Arial" panose="020B0604020202020204" pitchFamily="34" charset="0"/>
              <a:buChar char="•"/>
            </a:pPr>
            <a:r>
              <a:rPr lang="en-US" sz="1100" b="0" i="0" dirty="0">
                <a:solidFill>
                  <a:srgbClr val="212121"/>
                </a:solidFill>
                <a:effectLst/>
                <a:latin typeface="Roboto" panose="02000000000000000000" pitchFamily="2" charset="0"/>
              </a:rPr>
              <a:t>Country with most attacks: Iraq</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City with most attacks: Baghdad</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Region with the most attacks: Middle East &amp; North Africa</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Year with the most attacks: 2014</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Year with the most attacks: 2014</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Group with the most attacks: Taliban</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Most Attack Types: Bombing/Explosion</a:t>
            </a:r>
          </a:p>
          <a:p>
            <a:pPr algn="l"/>
            <a:r>
              <a:rPr lang="en-US" sz="1100" b="1" i="0" dirty="0">
                <a:solidFill>
                  <a:srgbClr val="212121"/>
                </a:solidFill>
                <a:effectLst/>
                <a:latin typeface="Roboto" panose="02000000000000000000" pitchFamily="2" charset="0"/>
              </a:rPr>
              <a:t>Map shows 4 location as per coordinates with most attacked country.</a:t>
            </a:r>
            <a:endParaRPr lang="en-US" sz="1100" b="0" i="0" dirty="0">
              <a:solidFill>
                <a:srgbClr val="212121"/>
              </a:solidFill>
              <a:effectLst/>
              <a:latin typeface="Roboto" panose="02000000000000000000" pitchFamily="2" charset="0"/>
            </a:endParaRPr>
          </a:p>
          <a:p>
            <a:pPr algn="l">
              <a:buFont typeface="Arial" panose="020B0604020202020204" pitchFamily="34" charset="0"/>
              <a:buChar char="•"/>
            </a:pPr>
            <a:r>
              <a:rPr lang="en-US" sz="1100" b="0" i="0" dirty="0">
                <a:solidFill>
                  <a:srgbClr val="212121"/>
                </a:solidFill>
                <a:effectLst/>
                <a:latin typeface="Roboto" panose="02000000000000000000" pitchFamily="2" charset="0"/>
              </a:rPr>
              <a:t>Basra</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Mosul</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Kirkuk</a:t>
            </a:r>
          </a:p>
          <a:p>
            <a:pPr algn="l">
              <a:buFont typeface="Arial" panose="020B0604020202020204" pitchFamily="34" charset="0"/>
              <a:buChar char="•"/>
            </a:pPr>
            <a:r>
              <a:rPr lang="en-US" sz="1100" b="0" i="0" dirty="0">
                <a:solidFill>
                  <a:srgbClr val="212121"/>
                </a:solidFill>
                <a:effectLst/>
                <a:latin typeface="Roboto" panose="02000000000000000000" pitchFamily="2" charset="0"/>
              </a:rPr>
              <a:t>Baghdad</a:t>
            </a:r>
          </a:p>
          <a:p>
            <a:pPr algn="l"/>
            <a:r>
              <a:rPr lang="en-US" sz="1100" b="1" i="0" dirty="0">
                <a:solidFill>
                  <a:srgbClr val="212121"/>
                </a:solidFill>
                <a:effectLst/>
                <a:latin typeface="Roboto" panose="02000000000000000000" pitchFamily="2" charset="0"/>
              </a:rPr>
              <a:t>After </a:t>
            </a:r>
            <a:r>
              <a:rPr lang="en-US" sz="1100" b="1" i="0" dirty="0" err="1">
                <a:solidFill>
                  <a:srgbClr val="212121"/>
                </a:solidFill>
                <a:effectLst/>
                <a:latin typeface="Roboto" panose="02000000000000000000" pitchFamily="2" charset="0"/>
              </a:rPr>
              <a:t>ploting</a:t>
            </a:r>
            <a:r>
              <a:rPr lang="en-US" sz="1100" b="1" i="0" dirty="0">
                <a:solidFill>
                  <a:srgbClr val="212121"/>
                </a:solidFill>
                <a:effectLst/>
                <a:latin typeface="Roboto" panose="02000000000000000000" pitchFamily="2" charset="0"/>
              </a:rPr>
              <a:t> attacks with years.</a:t>
            </a:r>
            <a:endParaRPr lang="en-US" sz="1100" b="0" i="0" dirty="0">
              <a:solidFill>
                <a:srgbClr val="212121"/>
              </a:solidFill>
              <a:effectLst/>
              <a:latin typeface="Roboto" panose="02000000000000000000" pitchFamily="2" charset="0"/>
            </a:endParaRPr>
          </a:p>
          <a:p>
            <a:pPr algn="l">
              <a:buFont typeface="Arial" panose="020B0604020202020204" pitchFamily="34" charset="0"/>
              <a:buChar char="•"/>
            </a:pPr>
            <a:r>
              <a:rPr lang="en-US" sz="1100" b="0" i="0" dirty="0">
                <a:solidFill>
                  <a:srgbClr val="212121"/>
                </a:solidFill>
                <a:effectLst/>
                <a:latin typeface="Roboto" panose="02000000000000000000" pitchFamily="2" charset="0"/>
              </a:rPr>
              <a:t>Number of kills increased rapidly after 2010 and where 2014 being the most deadly year having maximum number of killing.</a:t>
            </a:r>
          </a:p>
          <a:p>
            <a:endParaRPr lang="en-IN" sz="1100" dirty="0"/>
          </a:p>
        </p:txBody>
      </p:sp>
      <p:sp>
        <p:nvSpPr>
          <p:cNvPr id="5" name="Text Placeholder 4">
            <a:extLst>
              <a:ext uri="{FF2B5EF4-FFF2-40B4-BE49-F238E27FC236}">
                <a16:creationId xmlns:a16="http://schemas.microsoft.com/office/drawing/2014/main" id="{B17390F9-C43C-3816-6D71-9FFACE889FF1}"/>
              </a:ext>
            </a:extLst>
          </p:cNvPr>
          <p:cNvSpPr>
            <a:spLocks noGrp="1"/>
          </p:cNvSpPr>
          <p:nvPr>
            <p:ph type="body" sz="quarter" idx="14"/>
          </p:nvPr>
        </p:nvSpPr>
        <p:spPr>
          <a:xfrm>
            <a:off x="3532290" y="280681"/>
            <a:ext cx="768096" cy="1627632"/>
          </a:xfrm>
        </p:spPr>
        <p:txBody>
          <a:bodyPr/>
          <a:lstStyle/>
          <a:p>
            <a:r>
              <a:rPr lang="en-US" sz="3600" dirty="0"/>
              <a:t>:</a:t>
            </a:r>
            <a:endParaRPr lang="en-IN" sz="3600" dirty="0"/>
          </a:p>
        </p:txBody>
      </p:sp>
      <p:sp>
        <p:nvSpPr>
          <p:cNvPr id="6" name="Slide Number Placeholder 5">
            <a:extLst>
              <a:ext uri="{FF2B5EF4-FFF2-40B4-BE49-F238E27FC236}">
                <a16:creationId xmlns:a16="http://schemas.microsoft.com/office/drawing/2014/main" id="{3400385A-D20C-3C90-2A3E-D62750A8C479}"/>
              </a:ext>
            </a:extLst>
          </p:cNvPr>
          <p:cNvSpPr>
            <a:spLocks noGrp="1"/>
          </p:cNvSpPr>
          <p:nvPr>
            <p:ph type="sldNum" sz="quarter" idx="12"/>
          </p:nvPr>
        </p:nvSpPr>
        <p:spPr/>
        <p:txBody>
          <a:bodyPr/>
          <a:lstStyle/>
          <a:p>
            <a:fld id="{48F63A3B-78C7-47BE-AE5E-E10140E04643}" type="slidenum">
              <a:rPr lang="en-US" smtClean="0"/>
              <a:t>14</a:t>
            </a:fld>
            <a:endParaRPr lang="en-US" dirty="0"/>
          </a:p>
        </p:txBody>
      </p:sp>
    </p:spTree>
    <p:extLst>
      <p:ext uri="{BB962C8B-B14F-4D97-AF65-F5344CB8AC3E}">
        <p14:creationId xmlns:p14="http://schemas.microsoft.com/office/powerpoint/2010/main" val="3817364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45334" y="2846832"/>
            <a:ext cx="6612703" cy="2176272"/>
          </a:xfrm>
        </p:spPr>
        <p:txBody>
          <a:bodyPr/>
          <a:lstStyle/>
          <a:p>
            <a:r>
              <a:rPr lang="en-US" i="1" dirty="0">
                <a:latin typeface="Algerian" panose="04020705040A02060702" pitchFamily="82" charset="0"/>
              </a:rPr>
              <a:t>ADITYA RAJ </a:t>
            </a:r>
          </a:p>
          <a:p>
            <a:r>
              <a:rPr lang="en-US" dirty="0">
                <a:hlinkClick r:id="rId2"/>
              </a:rPr>
              <a:t>adityaraj7478444@gmail.com</a:t>
            </a:r>
            <a:endParaRPr lang="en-US" dirty="0"/>
          </a:p>
          <a:p>
            <a:r>
              <a:rPr lang="en-US" dirty="0"/>
              <a:t>8207478444</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Problem statements</a:t>
            </a:r>
          </a:p>
          <a:p>
            <a:r>
              <a:rPr lang="en-US" dirty="0"/>
              <a:t>​</a:t>
            </a:r>
            <a:r>
              <a:rPr lang="en-US" dirty="0" err="1"/>
              <a:t>Visualisation</a:t>
            </a:r>
            <a:endParaRPr lang="en-US" dirty="0"/>
          </a:p>
          <a:p>
            <a:r>
              <a:rPr lang="en-US" dirty="0"/>
              <a:t>​Conclusion</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b="0" i="0" dirty="0">
                <a:solidFill>
                  <a:srgbClr val="212121"/>
                </a:solidFill>
                <a:effectLst/>
                <a:latin typeface="Roboto" panose="020B0604020202020204" pitchFamily="2" charset="0"/>
              </a:rPr>
              <a:t>The Global Terrorism Database (GTD) is an open-source database including information on terrorist attacks around the world from 1970 through 2017. The GTD includes systematic data on domestic as well as international terrorist incidents that have occurred during this time period and now includes more than 180,000 attacks. The database is maintained by researchers at the National Consortium for the Study of Terrorism and Responses to Terrorism (START), headquartered at the University of Maryland. Explore and analyze the data to discover key findings pertaining to terrorist activities.</a:t>
            </a:r>
            <a:r>
              <a:rPr lang="en-US" dirty="0"/>
              <a: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8915797" y="2523744"/>
            <a:ext cx="3200400" cy="274320"/>
          </a:xfrm>
        </p:spPr>
        <p:txBody>
          <a:bodyPr/>
          <a:lstStyle/>
          <a:p>
            <a:r>
              <a:rPr lang="en-US" dirty="0"/>
              <a:t>.</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71550" y="0"/>
            <a:ext cx="7734300" cy="768096"/>
          </a:xfrm>
        </p:spPr>
        <p:txBody>
          <a:bodyPr/>
          <a:lstStyle/>
          <a:p>
            <a:r>
              <a:rPr lang="en-US" sz="3600" b="1" dirty="0">
                <a:solidFill>
                  <a:schemeClr val="accent6"/>
                </a:solidFill>
                <a:latin typeface="Arial Black" panose="020B0604020202020204" pitchFamily="34" charset="0"/>
                <a:cs typeface="Arial Black" panose="020B0604020202020204" pitchFamily="34" charset="0"/>
              </a:rPr>
              <a:t>PROBLEM STATEMENT</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798651" y="835284"/>
            <a:ext cx="6400800" cy="512064"/>
          </a:xfrm>
        </p:spPr>
        <p:txBody>
          <a:bodyPr/>
          <a:lstStyle/>
          <a:p>
            <a:pPr algn="l">
              <a:buFont typeface="Arial" panose="020B0604020202020204" pitchFamily="34" charset="0"/>
              <a:buChar char="•"/>
            </a:pPr>
            <a:r>
              <a:rPr lang="en-US" b="0" i="0" dirty="0">
                <a:solidFill>
                  <a:srgbClr val="212121"/>
                </a:solidFill>
                <a:effectLst/>
                <a:latin typeface="Roboto" panose="02000000000000000000" pitchFamily="2" charset="0"/>
              </a:rPr>
              <a:t>Most attacked country</a:t>
            </a:r>
          </a:p>
          <a:p>
            <a:pPr algn="l">
              <a:buFont typeface="Arial" panose="020B0604020202020204" pitchFamily="34" charset="0"/>
              <a:buChar char="•"/>
            </a:pPr>
            <a:r>
              <a:rPr lang="en-US" b="0" i="0" dirty="0">
                <a:solidFill>
                  <a:srgbClr val="212121"/>
                </a:solidFill>
                <a:effectLst/>
                <a:latin typeface="Roboto" panose="02000000000000000000" pitchFamily="2" charset="0"/>
              </a:rPr>
              <a:t>Year wise terrorism attacks</a:t>
            </a:r>
          </a:p>
          <a:p>
            <a:pPr algn="l">
              <a:buFont typeface="Arial" panose="020B0604020202020204" pitchFamily="34" charset="0"/>
              <a:buChar char="•"/>
            </a:pPr>
            <a:r>
              <a:rPr lang="en-US" b="0" i="0" dirty="0">
                <a:solidFill>
                  <a:srgbClr val="212121"/>
                </a:solidFill>
                <a:effectLst/>
                <a:latin typeface="Roboto" panose="02000000000000000000" pitchFamily="2" charset="0"/>
              </a:rPr>
              <a:t>No. of people killed by each terrorist group</a:t>
            </a:r>
          </a:p>
          <a:p>
            <a:pPr algn="l">
              <a:buFont typeface="Arial" panose="020B0604020202020204" pitchFamily="34" charset="0"/>
              <a:buChar char="•"/>
            </a:pPr>
            <a:r>
              <a:rPr lang="en-US" b="0" i="0" dirty="0">
                <a:solidFill>
                  <a:srgbClr val="212121"/>
                </a:solidFill>
                <a:effectLst/>
                <a:latin typeface="Roboto" panose="02000000000000000000" pitchFamily="2" charset="0"/>
              </a:rPr>
              <a:t>Maximum number of kills on each country which exceed 200.</a:t>
            </a:r>
          </a:p>
          <a:p>
            <a:pPr algn="l">
              <a:buFont typeface="Arial" panose="020B0604020202020204" pitchFamily="34" charset="0"/>
              <a:buChar char="•"/>
            </a:pPr>
            <a:r>
              <a:rPr lang="en-US" b="0" i="0" dirty="0">
                <a:solidFill>
                  <a:srgbClr val="212121"/>
                </a:solidFill>
                <a:effectLst/>
                <a:latin typeface="Roboto" panose="02000000000000000000" pitchFamily="2" charset="0"/>
              </a:rPr>
              <a:t>Percentage of kills by terrorist group</a:t>
            </a:r>
          </a:p>
          <a:p>
            <a:pPr algn="l">
              <a:buFont typeface="Arial" panose="020B0604020202020204" pitchFamily="34" charset="0"/>
              <a:buChar char="•"/>
            </a:pPr>
            <a:r>
              <a:rPr lang="en-US" b="0" i="0" dirty="0">
                <a:solidFill>
                  <a:srgbClr val="212121"/>
                </a:solidFill>
                <a:effectLst/>
                <a:latin typeface="Roboto" panose="02000000000000000000" pitchFamily="2" charset="0"/>
              </a:rPr>
              <a:t>Which area and region has what amount of terrorist activity and how many number of attacks and how many number of attacks are found</a:t>
            </a:r>
          </a:p>
          <a:p>
            <a:pPr algn="l">
              <a:buFont typeface="Arial" panose="020B0604020202020204" pitchFamily="34" charset="0"/>
              <a:buChar char="•"/>
            </a:pPr>
            <a:r>
              <a:rPr lang="en-US" b="0" i="0" dirty="0">
                <a:solidFill>
                  <a:srgbClr val="212121"/>
                </a:solidFill>
                <a:effectLst/>
                <a:latin typeface="Roboto" panose="02000000000000000000" pitchFamily="2" charset="0"/>
              </a:rPr>
              <a:t>Checking targets for the terrorist</a:t>
            </a:r>
          </a:p>
          <a:p>
            <a:pPr algn="l">
              <a:buFont typeface="Arial" panose="020B0604020202020204" pitchFamily="34" charset="0"/>
              <a:buChar char="•"/>
            </a:pPr>
            <a:r>
              <a:rPr lang="en-US" b="0" i="0" dirty="0">
                <a:solidFill>
                  <a:srgbClr val="212121"/>
                </a:solidFill>
                <a:effectLst/>
                <a:latin typeface="Roboto" panose="02000000000000000000" pitchFamily="2" charset="0"/>
              </a:rPr>
              <a:t>Gangs involved in </a:t>
            </a:r>
            <a:r>
              <a:rPr lang="en-US" b="0" i="0" dirty="0" err="1">
                <a:solidFill>
                  <a:srgbClr val="212121"/>
                </a:solidFill>
                <a:effectLst/>
                <a:latin typeface="Roboto" panose="02000000000000000000" pitchFamily="2" charset="0"/>
              </a:rPr>
              <a:t>continious</a:t>
            </a:r>
            <a:r>
              <a:rPr lang="en-US" b="0" i="0" dirty="0">
                <a:solidFill>
                  <a:srgbClr val="212121"/>
                </a:solidFill>
                <a:effectLst/>
                <a:latin typeface="Roboto" panose="02000000000000000000" pitchFamily="2" charset="0"/>
              </a:rPr>
              <a:t> activity</a:t>
            </a:r>
          </a:p>
          <a:p>
            <a:pPr algn="l">
              <a:buFont typeface="Arial" panose="020B0604020202020204" pitchFamily="34" charset="0"/>
              <a:buChar char="•"/>
            </a:pPr>
            <a:r>
              <a:rPr lang="en-US" b="0" i="0" dirty="0">
                <a:solidFill>
                  <a:srgbClr val="212121"/>
                </a:solidFill>
                <a:effectLst/>
                <a:latin typeface="Roboto" panose="02000000000000000000" pitchFamily="2" charset="0"/>
              </a:rPr>
              <a:t>10 Countries which are having most number of attacks.</a:t>
            </a:r>
          </a:p>
          <a:p>
            <a:pPr algn="ctr"/>
            <a:endParaRPr lang="en-US" sz="24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5" name="Content Placeholder 5" descr="Bar chart">
            <a:extLst>
              <a:ext uri="{FF2B5EF4-FFF2-40B4-BE49-F238E27FC236}">
                <a16:creationId xmlns:a16="http://schemas.microsoft.com/office/drawing/2014/main" id="{ED69F325-47F8-5A12-D3A4-2BB6ADB3D0B6}"/>
              </a:ext>
            </a:extLst>
          </p:cNvPr>
          <p:cNvGraphicFramePr>
            <a:graphicFrameLocks noGrp="1"/>
          </p:cNvGraphicFramePr>
          <p:nvPr>
            <p:ph sz="half" idx="1"/>
            <p:extLst>
              <p:ext uri="{D42A27DB-BD31-4B8C-83A1-F6EECF244321}">
                <p14:modId xmlns:p14="http://schemas.microsoft.com/office/powerpoint/2010/main" val="686824991"/>
              </p:ext>
            </p:extLst>
          </p:nvPr>
        </p:nvGraphicFramePr>
        <p:xfrm>
          <a:off x="621792" y="1828800"/>
          <a:ext cx="11036807" cy="4708525"/>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a:xfrm>
            <a:off x="530353" y="1554480"/>
            <a:ext cx="4514751" cy="274320"/>
          </a:xfrm>
        </p:spPr>
        <p:txBody>
          <a:bodyPr/>
          <a:lstStyle/>
          <a:p>
            <a:r>
              <a:rPr lang="en-US" sz="1800" b="1" u="sng" dirty="0"/>
              <a:t>Most</a:t>
            </a:r>
            <a:r>
              <a:rPr lang="en-US" sz="1800" u="sng" dirty="0"/>
              <a:t> </a:t>
            </a:r>
            <a:r>
              <a:rPr lang="en-US" sz="1800" b="1" u="sng" dirty="0"/>
              <a:t>attacked country</a:t>
            </a:r>
            <a:r>
              <a:rPr lang="en-US" sz="1800" b="1" dirty="0"/>
              <a:t>:</a:t>
            </a:r>
          </a:p>
          <a:p>
            <a:pPr algn="l"/>
            <a:r>
              <a:rPr lang="en-US" sz="1400" b="1" i="0" dirty="0">
                <a:solidFill>
                  <a:srgbClr val="212121"/>
                </a:solidFill>
                <a:effectLst/>
                <a:latin typeface="Roboto" panose="02000000000000000000" pitchFamily="2" charset="0"/>
              </a:rPr>
              <a:t>Map shows 4 location as per coordinates with most attacked country.</a:t>
            </a:r>
            <a:endParaRPr lang="en-US" sz="1400" b="0" i="0" dirty="0">
              <a:solidFill>
                <a:srgbClr val="212121"/>
              </a:solidFill>
              <a:effectLst/>
              <a:latin typeface="Roboto" panose="02000000000000000000" pitchFamily="2" charset="0"/>
            </a:endParaRPr>
          </a:p>
          <a:p>
            <a:pPr algn="l">
              <a:buFont typeface="Arial" panose="020B0604020202020204" pitchFamily="34" charset="0"/>
              <a:buChar char="•"/>
            </a:pPr>
            <a:r>
              <a:rPr lang="en-US" sz="1400" b="0" i="0" dirty="0">
                <a:solidFill>
                  <a:srgbClr val="212121"/>
                </a:solidFill>
                <a:effectLst/>
                <a:latin typeface="Roboto" panose="02000000000000000000" pitchFamily="2" charset="0"/>
              </a:rPr>
              <a:t>Basra</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Mosul</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Kirkuk</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Baghdad</a:t>
            </a:r>
          </a:p>
          <a:p>
            <a:endParaRPr lang="en-US" sz="1800" b="1"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274320" y="4682921"/>
            <a:ext cx="10671048" cy="768096"/>
          </a:xfrm>
        </p:spPr>
        <p:txBody>
          <a:bodyPr/>
          <a:lstStyle/>
          <a:p>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4114723734"/>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621792" y="1078992"/>
            <a:ext cx="7722108" cy="274320"/>
          </a:xfrm>
        </p:spPr>
        <p:txBody>
          <a:bodyPr/>
          <a:lstStyle/>
          <a:p>
            <a:r>
              <a:rPr lang="en-US" sz="1800" b="1" u="sng" dirty="0"/>
              <a:t>Number of people killed by each terrorist attacks:</a:t>
            </a:r>
          </a:p>
          <a:p>
            <a:pPr algn="l">
              <a:buFont typeface="Arial" panose="020B0604020202020204" pitchFamily="34" charset="0"/>
              <a:buChar char="•"/>
            </a:pPr>
            <a:r>
              <a:rPr lang="en-US" sz="1600" b="0" i="0" dirty="0">
                <a:solidFill>
                  <a:srgbClr val="212121"/>
                </a:solidFill>
                <a:effectLst/>
                <a:latin typeface="Roboto" panose="02000000000000000000" pitchFamily="2" charset="0"/>
              </a:rPr>
              <a:t>Above figure show that there have been most killing by Unknown group.</a:t>
            </a:r>
          </a:p>
          <a:p>
            <a:pPr algn="l">
              <a:buFont typeface="Arial" panose="020B0604020202020204" pitchFamily="34" charset="0"/>
              <a:buChar char="•"/>
            </a:pPr>
            <a:r>
              <a:rPr lang="en-US" sz="1600" b="0" i="0" dirty="0">
                <a:solidFill>
                  <a:srgbClr val="212121"/>
                </a:solidFill>
                <a:effectLst/>
                <a:latin typeface="Roboto" panose="02000000000000000000" pitchFamily="2" charset="0"/>
              </a:rPr>
              <a:t>2nd was Islamic State of Iraq and Levant.</a:t>
            </a:r>
          </a:p>
          <a:p>
            <a:pPr algn="l">
              <a:buFont typeface="Arial" panose="020B0604020202020204" pitchFamily="34" charset="0"/>
              <a:buChar char="•"/>
            </a:pPr>
            <a:r>
              <a:rPr lang="en-US" sz="1600" b="0" i="0" dirty="0">
                <a:solidFill>
                  <a:srgbClr val="212121"/>
                </a:solidFill>
                <a:effectLst/>
                <a:latin typeface="Roboto" panose="02000000000000000000" pitchFamily="2" charset="0"/>
              </a:rPr>
              <a:t>Least killing made by Communist Party of India and Mozambique National    Resistance Movement.</a:t>
            </a:r>
          </a:p>
          <a:p>
            <a:endParaRPr lang="en-US" sz="1400" b="1" u="sng"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6</a:t>
            </a:fld>
            <a:endParaRPr lang="en-US" dirty="0"/>
          </a:p>
        </p:txBody>
      </p:sp>
      <p:pic>
        <p:nvPicPr>
          <p:cNvPr id="4" name="Picture 3">
            <a:extLst>
              <a:ext uri="{FF2B5EF4-FFF2-40B4-BE49-F238E27FC236}">
                <a16:creationId xmlns:a16="http://schemas.microsoft.com/office/drawing/2014/main" id="{0712E29E-0466-DFCF-3917-F93D6BBF9F30}"/>
              </a:ext>
            </a:extLst>
          </p:cNvPr>
          <p:cNvPicPr>
            <a:picLocks noChangeAspect="1"/>
          </p:cNvPicPr>
          <p:nvPr/>
        </p:nvPicPr>
        <p:blipFill rotWithShape="1">
          <a:blip r:embed="rId2"/>
          <a:srcRect l="6199" t="22222" r="49000" b="17733"/>
          <a:stretch/>
        </p:blipFill>
        <p:spPr>
          <a:xfrm>
            <a:off x="755649" y="2244852"/>
            <a:ext cx="10840061" cy="4243412"/>
          </a:xfrm>
          <a:prstGeom prst="rect">
            <a:avLst/>
          </a:prstGeom>
        </p:spPr>
      </p:pic>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7" name="Picture 6">
            <a:extLst>
              <a:ext uri="{FF2B5EF4-FFF2-40B4-BE49-F238E27FC236}">
                <a16:creationId xmlns:a16="http://schemas.microsoft.com/office/drawing/2014/main" id="{E82AD3CD-5EB1-900C-41C1-093543B8CADD}"/>
              </a:ext>
            </a:extLst>
          </p:cNvPr>
          <p:cNvPicPr>
            <a:picLocks noChangeAspect="1"/>
          </p:cNvPicPr>
          <p:nvPr/>
        </p:nvPicPr>
        <p:blipFill rotWithShape="1">
          <a:blip r:embed="rId2"/>
          <a:srcRect l="4387" t="15359" r="41262" b="12889"/>
          <a:stretch/>
        </p:blipFill>
        <p:spPr>
          <a:xfrm>
            <a:off x="654260" y="1129140"/>
            <a:ext cx="11031110" cy="5398881"/>
          </a:xfrm>
          <a:prstGeom prst="rect">
            <a:avLst/>
          </a:prstGeom>
        </p:spPr>
      </p:pic>
      <p:sp>
        <p:nvSpPr>
          <p:cNvPr id="8" name="TextBox 7">
            <a:extLst>
              <a:ext uri="{FF2B5EF4-FFF2-40B4-BE49-F238E27FC236}">
                <a16:creationId xmlns:a16="http://schemas.microsoft.com/office/drawing/2014/main" id="{17B06F26-8861-7E6D-DBAB-3DA6E8BB79D6}"/>
              </a:ext>
            </a:extLst>
          </p:cNvPr>
          <p:cNvSpPr txBox="1"/>
          <p:nvPr/>
        </p:nvSpPr>
        <p:spPr>
          <a:xfrm>
            <a:off x="2129790" y="335551"/>
            <a:ext cx="8542020" cy="369332"/>
          </a:xfrm>
          <a:prstGeom prst="rect">
            <a:avLst/>
          </a:prstGeom>
          <a:noFill/>
        </p:spPr>
        <p:txBody>
          <a:bodyPr wrap="square" rtlCol="0">
            <a:spAutoFit/>
          </a:bodyPr>
          <a:lstStyle/>
          <a:p>
            <a:r>
              <a:rPr lang="en-US" b="1" u="sng" dirty="0"/>
              <a:t>Find the maximum number of kills in each country which exceed 200</a:t>
            </a:r>
            <a:endParaRPr lang="en-IN" b="1" u="sng"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F0E9FA-CC14-B3EC-4BC1-7653D5D3566A}"/>
              </a:ext>
            </a:extLst>
          </p:cNvPr>
          <p:cNvSpPr>
            <a:spLocks noGrp="1"/>
          </p:cNvSpPr>
          <p:nvPr>
            <p:ph type="body" sz="quarter" idx="15"/>
          </p:nvPr>
        </p:nvSpPr>
        <p:spPr/>
        <p:txBody>
          <a:bodyPr/>
          <a:lstStyle/>
          <a:p>
            <a:endParaRPr lang="en-IN"/>
          </a:p>
        </p:txBody>
      </p:sp>
      <p:sp>
        <p:nvSpPr>
          <p:cNvPr id="4" name="Text Placeholder 3">
            <a:extLst>
              <a:ext uri="{FF2B5EF4-FFF2-40B4-BE49-F238E27FC236}">
                <a16:creationId xmlns:a16="http://schemas.microsoft.com/office/drawing/2014/main" id="{4A506965-364B-F762-872C-46BCD44C5D3F}"/>
              </a:ext>
            </a:extLst>
          </p:cNvPr>
          <p:cNvSpPr>
            <a:spLocks noGrp="1"/>
          </p:cNvSpPr>
          <p:nvPr>
            <p:ph type="body" sz="quarter" idx="13"/>
          </p:nvPr>
        </p:nvSpPr>
        <p:spPr/>
        <p:txBody>
          <a:bodyPr/>
          <a:lstStyle/>
          <a:p>
            <a:endParaRPr lang="en-IN" dirty="0"/>
          </a:p>
        </p:txBody>
      </p:sp>
      <p:sp>
        <p:nvSpPr>
          <p:cNvPr id="5" name="Text Placeholder 4">
            <a:extLst>
              <a:ext uri="{FF2B5EF4-FFF2-40B4-BE49-F238E27FC236}">
                <a16:creationId xmlns:a16="http://schemas.microsoft.com/office/drawing/2014/main" id="{AD7913C2-6F2D-0691-37FF-E449FD130863}"/>
              </a:ext>
            </a:extLst>
          </p:cNvPr>
          <p:cNvSpPr>
            <a:spLocks noGrp="1"/>
          </p:cNvSpPr>
          <p:nvPr>
            <p:ph type="body" sz="quarter" idx="14"/>
          </p:nvPr>
        </p:nvSpPr>
        <p:spPr/>
        <p:txBody>
          <a:bodyPr/>
          <a:lstStyle/>
          <a:p>
            <a:endParaRPr lang="en-IN"/>
          </a:p>
        </p:txBody>
      </p:sp>
      <p:sp>
        <p:nvSpPr>
          <p:cNvPr id="6" name="Slide Number Placeholder 5">
            <a:extLst>
              <a:ext uri="{FF2B5EF4-FFF2-40B4-BE49-F238E27FC236}">
                <a16:creationId xmlns:a16="http://schemas.microsoft.com/office/drawing/2014/main" id="{607FA7DC-143D-6C94-AD3E-0FF8EAC72F54}"/>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10" name="Picture 9">
            <a:extLst>
              <a:ext uri="{FF2B5EF4-FFF2-40B4-BE49-F238E27FC236}">
                <a16:creationId xmlns:a16="http://schemas.microsoft.com/office/drawing/2014/main" id="{39E897CA-3C3F-9203-A673-18B513EDA422}"/>
              </a:ext>
            </a:extLst>
          </p:cNvPr>
          <p:cNvPicPr>
            <a:picLocks noChangeAspect="1"/>
          </p:cNvPicPr>
          <p:nvPr/>
        </p:nvPicPr>
        <p:blipFill rotWithShape="1">
          <a:blip r:embed="rId2"/>
          <a:srcRect l="5938" t="33160" r="44239" b="8870"/>
          <a:stretch/>
        </p:blipFill>
        <p:spPr>
          <a:xfrm>
            <a:off x="954158" y="1828800"/>
            <a:ext cx="10249230" cy="4786685"/>
          </a:xfrm>
          <a:prstGeom prst="rect">
            <a:avLst/>
          </a:prstGeom>
        </p:spPr>
      </p:pic>
      <p:sp>
        <p:nvSpPr>
          <p:cNvPr id="12" name="TextBox 11">
            <a:extLst>
              <a:ext uri="{FF2B5EF4-FFF2-40B4-BE49-F238E27FC236}">
                <a16:creationId xmlns:a16="http://schemas.microsoft.com/office/drawing/2014/main" id="{DBF8C6C0-1B1B-DEDF-0DA8-C2C7FBE41E6C}"/>
              </a:ext>
            </a:extLst>
          </p:cNvPr>
          <p:cNvSpPr txBox="1"/>
          <p:nvPr/>
        </p:nvSpPr>
        <p:spPr>
          <a:xfrm>
            <a:off x="302150" y="166977"/>
            <a:ext cx="9891422" cy="1015663"/>
          </a:xfrm>
          <a:prstGeom prst="rect">
            <a:avLst/>
          </a:prstGeom>
          <a:noFill/>
        </p:spPr>
        <p:txBody>
          <a:bodyPr wrap="square" rtlCol="0">
            <a:spAutoFit/>
          </a:bodyPr>
          <a:lstStyle/>
          <a:p>
            <a:r>
              <a:rPr lang="en-US" sz="2400" b="1" u="sng" dirty="0" err="1"/>
              <a:t>Yearwise</a:t>
            </a:r>
            <a:r>
              <a:rPr lang="en-US" sz="2400" b="1" u="sng" dirty="0"/>
              <a:t> terrorism attacks:</a:t>
            </a:r>
          </a:p>
          <a:p>
            <a:r>
              <a:rPr lang="en-US" b="0" i="0" dirty="0">
                <a:solidFill>
                  <a:srgbClr val="212121"/>
                </a:solidFill>
                <a:effectLst/>
                <a:latin typeface="Roboto" panose="02000000000000000000" pitchFamily="2" charset="0"/>
              </a:rPr>
              <a:t>According to above </a:t>
            </a:r>
            <a:r>
              <a:rPr lang="en-US" b="0" i="0" dirty="0" err="1">
                <a:solidFill>
                  <a:srgbClr val="212121"/>
                </a:solidFill>
                <a:effectLst/>
                <a:latin typeface="Roboto" panose="02000000000000000000" pitchFamily="2" charset="0"/>
              </a:rPr>
              <a:t>observation,it</a:t>
            </a:r>
            <a:r>
              <a:rPr lang="en-US" b="0" i="0" dirty="0">
                <a:solidFill>
                  <a:srgbClr val="212121"/>
                </a:solidFill>
                <a:effectLst/>
                <a:latin typeface="Roboto" panose="02000000000000000000" pitchFamily="2" charset="0"/>
              </a:rPr>
              <a:t> can be concluded that number of kills increased rapidly after 2010 and where 2014 being the most deadly year having maximum number of killing.</a:t>
            </a:r>
            <a:endParaRPr lang="en-IN" b="1" u="sng" dirty="0"/>
          </a:p>
        </p:txBody>
      </p:sp>
    </p:spTree>
    <p:extLst>
      <p:ext uri="{BB962C8B-B14F-4D97-AF65-F5344CB8AC3E}">
        <p14:creationId xmlns:p14="http://schemas.microsoft.com/office/powerpoint/2010/main" val="971883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F7261-841F-5B4F-F525-11750FB00D62}"/>
              </a:ext>
            </a:extLst>
          </p:cNvPr>
          <p:cNvSpPr>
            <a:spLocks noGrp="1"/>
          </p:cNvSpPr>
          <p:nvPr>
            <p:ph type="title"/>
          </p:nvPr>
        </p:nvSpPr>
        <p:spPr>
          <a:xfrm>
            <a:off x="3864335" y="3209544"/>
            <a:ext cx="5414837" cy="1627632"/>
          </a:xfrm>
        </p:spPr>
        <p:txBody>
          <a:bodyPr/>
          <a:lstStyle/>
          <a:p>
            <a:endParaRPr lang="en-IN" dirty="0"/>
          </a:p>
        </p:txBody>
      </p:sp>
      <p:sp>
        <p:nvSpPr>
          <p:cNvPr id="3" name="Text Placeholder 2">
            <a:extLst>
              <a:ext uri="{FF2B5EF4-FFF2-40B4-BE49-F238E27FC236}">
                <a16:creationId xmlns:a16="http://schemas.microsoft.com/office/drawing/2014/main" id="{F2230852-9297-03B5-79FA-0B54298CE5C5}"/>
              </a:ext>
            </a:extLst>
          </p:cNvPr>
          <p:cNvSpPr>
            <a:spLocks noGrp="1"/>
          </p:cNvSpPr>
          <p:nvPr>
            <p:ph type="body" sz="quarter" idx="15"/>
          </p:nvPr>
        </p:nvSpPr>
        <p:spPr/>
        <p:txBody>
          <a:bodyPr/>
          <a:lstStyle/>
          <a:p>
            <a:endParaRPr lang="en-IN"/>
          </a:p>
        </p:txBody>
      </p:sp>
      <p:sp>
        <p:nvSpPr>
          <p:cNvPr id="4" name="Text Placeholder 3">
            <a:extLst>
              <a:ext uri="{FF2B5EF4-FFF2-40B4-BE49-F238E27FC236}">
                <a16:creationId xmlns:a16="http://schemas.microsoft.com/office/drawing/2014/main" id="{C7F6F6A8-3404-22C2-9B63-19F4366FDF74}"/>
              </a:ext>
            </a:extLst>
          </p:cNvPr>
          <p:cNvSpPr>
            <a:spLocks noGrp="1"/>
          </p:cNvSpPr>
          <p:nvPr>
            <p:ph type="body" sz="quarter" idx="13"/>
          </p:nvPr>
        </p:nvSpPr>
        <p:spPr/>
        <p:txBody>
          <a:bodyPr/>
          <a:lstStyle/>
          <a:p>
            <a:endParaRPr lang="en-IN" dirty="0"/>
          </a:p>
        </p:txBody>
      </p:sp>
      <p:sp>
        <p:nvSpPr>
          <p:cNvPr id="5" name="Text Placeholder 4">
            <a:extLst>
              <a:ext uri="{FF2B5EF4-FFF2-40B4-BE49-F238E27FC236}">
                <a16:creationId xmlns:a16="http://schemas.microsoft.com/office/drawing/2014/main" id="{0215F712-F883-0BB3-55BB-068437D10EF1}"/>
              </a:ext>
            </a:extLst>
          </p:cNvPr>
          <p:cNvSpPr>
            <a:spLocks noGrp="1"/>
          </p:cNvSpPr>
          <p:nvPr>
            <p:ph type="body" sz="quarter" idx="14"/>
          </p:nvPr>
        </p:nvSpPr>
        <p:spPr>
          <a:xfrm>
            <a:off x="3878845" y="4367784"/>
            <a:ext cx="768096" cy="1627632"/>
          </a:xfrm>
        </p:spPr>
        <p:txBody>
          <a:bodyPr/>
          <a:lstStyle/>
          <a:p>
            <a:endParaRPr lang="en-IN" dirty="0"/>
          </a:p>
        </p:txBody>
      </p:sp>
      <p:sp>
        <p:nvSpPr>
          <p:cNvPr id="6" name="Slide Number Placeholder 5">
            <a:extLst>
              <a:ext uri="{FF2B5EF4-FFF2-40B4-BE49-F238E27FC236}">
                <a16:creationId xmlns:a16="http://schemas.microsoft.com/office/drawing/2014/main" id="{24544BA5-B943-D11D-3159-73AD074990E4}"/>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8" name="Picture 7">
            <a:extLst>
              <a:ext uri="{FF2B5EF4-FFF2-40B4-BE49-F238E27FC236}">
                <a16:creationId xmlns:a16="http://schemas.microsoft.com/office/drawing/2014/main" id="{713DE53E-35B3-EE0D-5EA6-631D1227C42B}"/>
              </a:ext>
            </a:extLst>
          </p:cNvPr>
          <p:cNvPicPr>
            <a:picLocks noChangeAspect="1"/>
          </p:cNvPicPr>
          <p:nvPr/>
        </p:nvPicPr>
        <p:blipFill>
          <a:blip r:embed="rId2"/>
          <a:stretch>
            <a:fillRect/>
          </a:stretch>
        </p:blipFill>
        <p:spPr>
          <a:xfrm>
            <a:off x="1060270" y="306787"/>
            <a:ext cx="9976140" cy="7044856"/>
          </a:xfrm>
          <a:prstGeom prst="rect">
            <a:avLst/>
          </a:prstGeom>
        </p:spPr>
      </p:pic>
      <p:sp>
        <p:nvSpPr>
          <p:cNvPr id="9" name="TextBox 8">
            <a:extLst>
              <a:ext uri="{FF2B5EF4-FFF2-40B4-BE49-F238E27FC236}">
                <a16:creationId xmlns:a16="http://schemas.microsoft.com/office/drawing/2014/main" id="{EB40C4EC-6D07-9BE0-F21C-C819B86C7BC2}"/>
              </a:ext>
            </a:extLst>
          </p:cNvPr>
          <p:cNvSpPr txBox="1"/>
          <p:nvPr/>
        </p:nvSpPr>
        <p:spPr>
          <a:xfrm>
            <a:off x="326003" y="230588"/>
            <a:ext cx="5200154" cy="1292662"/>
          </a:xfrm>
          <a:prstGeom prst="rect">
            <a:avLst/>
          </a:prstGeom>
          <a:noFill/>
        </p:spPr>
        <p:txBody>
          <a:bodyPr wrap="square" rtlCol="0">
            <a:spAutoFit/>
          </a:bodyPr>
          <a:lstStyle/>
          <a:p>
            <a:r>
              <a:rPr lang="en-US" sz="2400" b="1" u="sng" dirty="0"/>
              <a:t>Percentage of kills by  terrorist:</a:t>
            </a:r>
          </a:p>
          <a:p>
            <a:pPr marL="457200" indent="-457200">
              <a:buAutoNum type="arabicPeriod"/>
            </a:pPr>
            <a:r>
              <a:rPr lang="en-US" dirty="0"/>
              <a:t>Taliban</a:t>
            </a:r>
          </a:p>
          <a:p>
            <a:pPr marL="457200" indent="-457200">
              <a:buAutoNum type="arabicPeriod"/>
            </a:pPr>
            <a:r>
              <a:rPr lang="en-US" dirty="0"/>
              <a:t>ISIL</a:t>
            </a:r>
          </a:p>
          <a:p>
            <a:pPr marL="457200" indent="-457200">
              <a:buAutoNum type="arabicPeriod"/>
            </a:pPr>
            <a:r>
              <a:rPr lang="en-US" dirty="0"/>
              <a:t>Shining path(SL)</a:t>
            </a:r>
          </a:p>
        </p:txBody>
      </p:sp>
    </p:spTree>
    <p:extLst>
      <p:ext uri="{BB962C8B-B14F-4D97-AF65-F5344CB8AC3E}">
        <p14:creationId xmlns:p14="http://schemas.microsoft.com/office/powerpoint/2010/main" val="66050598"/>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{88454042-ADEB-44FB-8D12-8AF28D09AFF6}tf78438558_win32</Template>
  <TotalTime>165</TotalTime>
  <Words>679</Words>
  <Application>Microsoft Office PowerPoint</Application>
  <PresentationFormat>Widescreen</PresentationFormat>
  <Paragraphs>118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Algerian</vt:lpstr>
      <vt:lpstr>Arial</vt:lpstr>
      <vt:lpstr>Arial Black</vt:lpstr>
      <vt:lpstr>DM Sans</vt:lpstr>
      <vt:lpstr>Roboto</vt:lpstr>
      <vt:lpstr>Sabon Next LT</vt:lpstr>
      <vt:lpstr>Office Theme</vt:lpstr>
      <vt:lpstr>Exploratory Data Analysis on Global Terrorism dataset </vt:lpstr>
      <vt:lpstr>AGENDA</vt:lpstr>
      <vt:lpstr>Introduction</vt:lpstr>
      <vt:lpstr>PROBLEM STATEMENT</vt:lpstr>
      <vt:lpstr>PowerPoint Presentation</vt:lpstr>
      <vt:lpstr>PowerPoint Presentation</vt:lpstr>
      <vt:lpstr>BUSINESS OPPORTUNITIES ARE LIKE BUSES. THERE'S ALWAYS ANOTHER ONE COMING.</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on Global Terrorism dataset</dc:title>
  <dc:subject/>
  <dc:creator>adityaraj7478444@gmail.com</dc:creator>
  <cp:lastModifiedBy>adityaraj7478444@gmail.com</cp:lastModifiedBy>
  <cp:revision>3</cp:revision>
  <dcterms:created xsi:type="dcterms:W3CDTF">2023-01-29T11:33:26Z</dcterms:created>
  <dcterms:modified xsi:type="dcterms:W3CDTF">2023-01-29T14:18:57Z</dcterms:modified>
</cp:coreProperties>
</file>